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9" r:id="rId2"/>
    <p:sldId id="358" r:id="rId3"/>
    <p:sldId id="360" r:id="rId4"/>
    <p:sldId id="361" r:id="rId5"/>
    <p:sldId id="364" r:id="rId6"/>
    <p:sldId id="407" r:id="rId7"/>
    <p:sldId id="412" r:id="rId8"/>
    <p:sldId id="408" r:id="rId9"/>
    <p:sldId id="411" r:id="rId10"/>
    <p:sldId id="406" r:id="rId11"/>
    <p:sldId id="409" r:id="rId12"/>
    <p:sldId id="413" r:id="rId13"/>
    <p:sldId id="410" r:id="rId14"/>
    <p:sldId id="414" r:id="rId15"/>
    <p:sldId id="416" r:id="rId16"/>
    <p:sldId id="417" r:id="rId17"/>
    <p:sldId id="365" r:id="rId18"/>
    <p:sldId id="368" r:id="rId19"/>
    <p:sldId id="367" r:id="rId20"/>
    <p:sldId id="366" r:id="rId21"/>
    <p:sldId id="373" r:id="rId22"/>
    <p:sldId id="369" r:id="rId23"/>
    <p:sldId id="370" r:id="rId24"/>
    <p:sldId id="372" r:id="rId25"/>
    <p:sldId id="371" r:id="rId26"/>
    <p:sldId id="381" r:id="rId27"/>
    <p:sldId id="374" r:id="rId28"/>
    <p:sldId id="375" r:id="rId29"/>
    <p:sldId id="376" r:id="rId30"/>
    <p:sldId id="377" r:id="rId31"/>
    <p:sldId id="378" r:id="rId32"/>
    <p:sldId id="380" r:id="rId33"/>
    <p:sldId id="379" r:id="rId34"/>
    <p:sldId id="382" r:id="rId35"/>
    <p:sldId id="384" r:id="rId36"/>
    <p:sldId id="385" r:id="rId37"/>
    <p:sldId id="386" r:id="rId38"/>
    <p:sldId id="387" r:id="rId39"/>
    <p:sldId id="388" r:id="rId40"/>
    <p:sldId id="390" r:id="rId41"/>
    <p:sldId id="389" r:id="rId42"/>
    <p:sldId id="400" r:id="rId43"/>
    <p:sldId id="391" r:id="rId44"/>
    <p:sldId id="392" r:id="rId45"/>
    <p:sldId id="393" r:id="rId46"/>
    <p:sldId id="395" r:id="rId47"/>
    <p:sldId id="394" r:id="rId48"/>
    <p:sldId id="398" r:id="rId49"/>
    <p:sldId id="401" r:id="rId50"/>
    <p:sldId id="40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21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BED2-13F1-434C-AF6D-1E8717B32CBF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FD31-65F4-48AC-9CC0-E966009DFB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3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eg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kupisport.ru/images/goods/PalkaPG_BIG.jpg&amp;uinfo=sw-1333-sh-646-fw-0-fh-448-pd-1&amp;text=%D0%BA%D0%B0%D1%80%D1%82%D0%B8%D0%BD%D0%BA%D0%B0%20%D0%BF%D0%B0%D0%BB%D0%BA%D0%B0&amp;noreask=1&amp;pos=0&amp;lr=58&amp;rpt=simage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images.yandex.ru/yandsearch?source=wiz&amp;img_url=http://www.proza.ru/pics/2011/04/16/1680.jpg&amp;uinfo=sw-1333-sh-646-fw-0-fh-448-pd-1&amp;text=%D0%BA%D0%B0%D1%80%D1%82%D0%B8%D0%BD%D0%BA%D0%B0%20%D1%81%D1%83%D0%BF&amp;noreask=1&amp;pos=24&amp;lr=58&amp;rpt=simag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048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edu.likenul.com/tw_files2/urls_4/83/d-82915/82915_html_m4b3865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8439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u.likenul.com/tw_files2/urls_4/83/d-82915/82915_html_m4b3865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3898"/>
            <a:ext cx="4583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071546"/>
            <a:ext cx="7560840" cy="4708981"/>
          </a:xfrm>
          <a:prstGeom prst="rect">
            <a:avLst/>
          </a:prstGeom>
        </p:spPr>
        <p:txBody>
          <a:bodyPr wrap="square">
            <a:sp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«Речевые игры и упражнения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возростам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</a:p>
          <a:p>
            <a:pPr algn="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221330"/>
      </p:ext>
    </p:extLst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 младшего и среднего дошкольного возраста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основном направлены на развитие речи, уточнение и закрепление словаря, воспитание правильного звукопроизношения, умение считать, ориентироваться в пространстве. </a:t>
            </a:r>
          </a:p>
          <a:p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 со словом, дети учатся понимать родной язык, осваивают разговорную речь. </a:t>
            </a: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blagod-kar.ucoz.ru/WORD/1_81ef40b527583fbc77f82936af9a792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485" y="4581128"/>
            <a:ext cx="1717907" cy="1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405061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76126"/>
            <a:ext cx="6048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На птичьем дворе»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400" b="1" dirty="0"/>
              <a:t>Вспомните, как кричат гуси, куры, утки и т. д.</a:t>
            </a:r>
            <a:br>
              <a:rPr lang="ru-RU" sz="2400" b="1" dirty="0"/>
            </a:br>
            <a:r>
              <a:rPr lang="ru-RU" sz="2400" b="1" dirty="0"/>
              <a:t>Наши уточки с утра – «кря – кря – кря»!</a:t>
            </a:r>
            <a:br>
              <a:rPr lang="ru-RU" sz="2400" b="1" dirty="0"/>
            </a:br>
            <a:r>
              <a:rPr lang="ru-RU" sz="2400" b="1" dirty="0"/>
              <a:t>Наши гуси у пруда – «га – га – га – га»!</a:t>
            </a:r>
            <a:br>
              <a:rPr lang="ru-RU" sz="2400" b="1" dirty="0"/>
            </a:br>
            <a:r>
              <a:rPr lang="ru-RU" sz="2400" b="1" dirty="0"/>
              <a:t>А индюк среди двора – «бал – бал – бал»!</a:t>
            </a:r>
            <a:br>
              <a:rPr lang="ru-RU" sz="2400" b="1" dirty="0"/>
            </a:br>
            <a:r>
              <a:rPr lang="ru-RU" sz="2400" b="1" dirty="0"/>
              <a:t>Наши гуленьки вверху – «гру – гру – гру»!</a:t>
            </a:r>
            <a:br>
              <a:rPr lang="ru-RU" sz="2400" b="1" dirty="0"/>
            </a:br>
            <a:r>
              <a:rPr lang="ru-RU" sz="2400" b="1" dirty="0"/>
              <a:t>А как Петя – петушок</a:t>
            </a:r>
            <a:br>
              <a:rPr lang="ru-RU" sz="2400" b="1" dirty="0"/>
            </a:br>
            <a:r>
              <a:rPr lang="ru-RU" sz="2400" b="1" dirty="0"/>
              <a:t>Рано – рано поутру</a:t>
            </a:r>
            <a:br>
              <a:rPr lang="ru-RU" sz="2400" b="1" dirty="0"/>
            </a:br>
            <a:r>
              <a:rPr lang="ru-RU" sz="2400" b="1" dirty="0"/>
              <a:t>Нам споёт – «ку – ка – ре – ку»! </a:t>
            </a:r>
            <a:endParaRPr lang="ru-RU" sz="2400" b="1" dirty="0" smtClean="0"/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</a:rPr>
              <a:t>Затем </a:t>
            </a:r>
            <a:r>
              <a:rPr lang="ru-RU" sz="2400" b="1" dirty="0">
                <a:solidFill>
                  <a:srgbClr val="FF0000"/>
                </a:solidFill>
              </a:rPr>
              <a:t>детей делят на группы 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</a:rPr>
              <a:t>«уточки», «гуси» и т.д. Воспитатель говорит слова, а дети </a:t>
            </a:r>
            <a:r>
              <a:rPr lang="ru-RU" sz="2400" b="1" dirty="0" smtClean="0">
                <a:solidFill>
                  <a:srgbClr val="FF0000"/>
                </a:solidFill>
              </a:rPr>
              <a:t>отвечают звукоподражанием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Picture 4" descr="http://img-fotki.yandex.ru/get/9812/16969765.1e0/0_8b5eb_f52dec34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0944" y="4293096"/>
            <a:ext cx="1356774" cy="127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2.bp.blogspot.com/-2axUl1Z_hpc/UHcplTxvBJI/AAAAAAAAALo/hJvJa4LlXVs/s1600/0_50ea3_418102cf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2495" y="1763444"/>
            <a:ext cx="1451538" cy="115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215900">
            <a:bevelT w="88900"/>
            <a:bevelB w="82550" prst="riblet"/>
          </a:sp3d>
        </p:spPr>
      </p:pic>
      <p:pic>
        <p:nvPicPr>
          <p:cNvPr id="6" name="Picture 2" descr="http://img-fotki.yandex.ru/get/5902/66124276.4f/0_6d222_d6c03172_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913045" y="5085184"/>
            <a:ext cx="1008112" cy="12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img-fotki.yandex.ru/get/6833/50114850.69b/0_f9f41_737014ae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3045" y="2621455"/>
            <a:ext cx="1772572" cy="166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5184644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«Голоса животных»</a:t>
            </a:r>
          </a:p>
          <a:p>
            <a:r>
              <a:rPr lang="ru-RU" sz="2000" b="1" i="1" dirty="0" smtClean="0"/>
              <a:t>Способствует </a:t>
            </a:r>
            <a:r>
              <a:rPr lang="ru-RU" sz="2000" b="1" i="1" dirty="0"/>
              <a:t>развитию речи, артикуляционного аппарата, знакомит с животным миром.</a:t>
            </a:r>
            <a:br>
              <a:rPr lang="ru-RU" sz="2000" b="1" i="1" dirty="0"/>
            </a:br>
            <a:r>
              <a:rPr lang="ru-RU" sz="2000" b="1" dirty="0"/>
              <a:t>Покажите ребёнку картинки с животными, рассмотрите их внимательно. Расскажите малышу, где обитает то или иное животное, чем оно питается. Одновременно знакомьте ребёнка с голосами и звуками животных. Показывайте ребёнку картинки и попросите назвать изображённых животных и вспомнить, кто какие звуки издаёт.</a:t>
            </a: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939420" y="3735723"/>
            <a:ext cx="6872940" cy="2980378"/>
            <a:chOff x="381000" y="914400"/>
            <a:chExt cx="8229599" cy="3657600"/>
          </a:xfrm>
        </p:grpSpPr>
        <p:grpSp>
          <p:nvGrpSpPr>
            <p:cNvPr id="5" name="Группа 12"/>
            <p:cNvGrpSpPr>
              <a:grpSpLocks/>
            </p:cNvGrpSpPr>
            <p:nvPr/>
          </p:nvGrpSpPr>
          <p:grpSpPr bwMode="auto">
            <a:xfrm>
              <a:off x="2438400" y="914400"/>
              <a:ext cx="2438400" cy="2628900"/>
              <a:chOff x="990600" y="1"/>
              <a:chExt cx="4691418" cy="6286500"/>
            </a:xfrm>
          </p:grpSpPr>
          <p:pic>
            <p:nvPicPr>
              <p:cNvPr id="15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81200"/>
                <a:ext cx="4691418" cy="4305301"/>
              </a:xfrm>
              <a:prstGeom prst="trapezoid">
                <a:avLst>
                  <a:gd name="adj" fmla="val 21906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6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"/>
                <a:ext cx="4662984" cy="624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5029200" y="1752600"/>
              <a:ext cx="2209800" cy="2819400"/>
              <a:chOff x="1371600" y="-457200"/>
              <a:chExt cx="3163519" cy="5105400"/>
            </a:xfrm>
          </p:grpSpPr>
          <p:pic>
            <p:nvPicPr>
              <p:cNvPr id="13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957" y="1371600"/>
                <a:ext cx="3128162" cy="3276600"/>
              </a:xfrm>
              <a:prstGeom prst="trapezoid">
                <a:avLst>
                  <a:gd name="adj" fmla="val 12008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4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-457200"/>
                <a:ext cx="3128162" cy="502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35"/>
            <p:cNvGrpSpPr>
              <a:grpSpLocks/>
            </p:cNvGrpSpPr>
            <p:nvPr/>
          </p:nvGrpSpPr>
          <p:grpSpPr bwMode="auto">
            <a:xfrm>
              <a:off x="7543800" y="2667000"/>
              <a:ext cx="1066799" cy="1371600"/>
              <a:chOff x="1348020" y="685800"/>
              <a:chExt cx="2991121" cy="3886200"/>
            </a:xfrm>
          </p:grpSpPr>
          <p:pic>
            <p:nvPicPr>
              <p:cNvPr id="11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020" y="2209800"/>
                <a:ext cx="2967542" cy="2362200"/>
              </a:xfrm>
              <a:prstGeom prst="trapezoid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2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1" y="685800"/>
                <a:ext cx="296754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38"/>
            <p:cNvGrpSpPr>
              <a:grpSpLocks/>
            </p:cNvGrpSpPr>
            <p:nvPr/>
          </p:nvGrpSpPr>
          <p:grpSpPr bwMode="auto">
            <a:xfrm>
              <a:off x="381000" y="2514600"/>
              <a:ext cx="1752600" cy="1905000"/>
              <a:chOff x="990600" y="1752600"/>
              <a:chExt cx="2828829" cy="2819400"/>
            </a:xfrm>
          </p:grpSpPr>
          <p:pic>
            <p:nvPicPr>
              <p:cNvPr id="9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590800"/>
                <a:ext cx="2828829" cy="1981200"/>
              </a:xfrm>
              <a:prstGeom prst="trapezoid">
                <a:avLst>
                  <a:gd name="adj" fmla="val 16249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0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752600"/>
                <a:ext cx="2828829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236175519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510" y="948690"/>
            <a:ext cx="72808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«Пчелки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упражнять детей в диалогической речи,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правильном произношении звука Ж,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учить действовать по словесному сигналу.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с детьми вспоминают про пчелок,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рассматривают картинки, предлагает поиграть.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Один ребенок – медведь, остальные – пчелки,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– мама-пчелка.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Полетели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пчелки собирать мед с цветочков. </a:t>
            </a:r>
            <a:b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Мишка-медведь идет, мед у пчелок унесет, Пчелки, домой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бегают по комнате, размахивают руками.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Затем бегут в угол комнаты, медведь направляется туда же.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Слова пчелок-детей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Этот улей – домик наш, уходи медведь от нас: ж-ж-ж-ж-ж-ж!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Машут крыльями, прогоняют медведя, улетают.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Медведь ловит пчелок.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prg.stihi.ru/pics/2013/03/19/1142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62" y="4365104"/>
            <a:ext cx="2241013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932" y="3250340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354" y="2420888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42346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906227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«Досказалка»</a:t>
            </a:r>
          </a:p>
          <a:p>
            <a:r>
              <a:rPr lang="ru-RU" sz="2800" b="1" dirty="0"/>
              <a:t>Игра помогает научить ребенка договаривать слово, развивает наглядно—образное мышление</a:t>
            </a:r>
          </a:p>
          <a:p>
            <a:r>
              <a:rPr lang="ru-RU" sz="2800" b="1" dirty="0"/>
              <a:t>◈ Как играем: произносите вместе с ребенком:</a:t>
            </a:r>
          </a:p>
          <a:p>
            <a:r>
              <a:rPr lang="ru-RU" sz="2800" b="1" dirty="0"/>
              <a:t>Ко-ко-ко — на плите сбежало моло... (ко).</a:t>
            </a:r>
          </a:p>
          <a:p>
            <a:r>
              <a:rPr lang="ru-RU" sz="2800" b="1" dirty="0"/>
              <a:t>Ща-ща-ща — зеленая ро... (ща).</a:t>
            </a:r>
          </a:p>
          <a:p>
            <a:r>
              <a:rPr lang="ru-RU" sz="2800" b="1" dirty="0"/>
              <a:t>Чу-чу-ну — педаль кру... (чу).</a:t>
            </a:r>
          </a:p>
        </p:txBody>
      </p:sp>
    </p:spTree>
    <p:extLst>
      <p:ext uri="{BB962C8B-B14F-4D97-AF65-F5344CB8AC3E}">
        <p14:creationId xmlns:p14="http://schemas.microsoft.com/office/powerpoint/2010/main" xmlns="" val="4483850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986" y="1052736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«У </a:t>
            </a:r>
            <a:r>
              <a:rPr lang="ru-RU" sz="3600" b="1" dirty="0">
                <a:solidFill>
                  <a:srgbClr val="FF0000"/>
                </a:solidFill>
              </a:rPr>
              <a:t>медведя во </a:t>
            </a:r>
            <a:r>
              <a:rPr lang="ru-RU" sz="3600" b="1" dirty="0" smtClean="0">
                <a:solidFill>
                  <a:srgbClr val="FF0000"/>
                </a:solidFill>
              </a:rPr>
              <a:t>бору»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 игры</a:t>
            </a:r>
            <a:r>
              <a:rPr lang="ru-RU" sz="1600" b="1" dirty="0"/>
              <a:t>. </a:t>
            </a:r>
            <a:r>
              <a:rPr lang="ru-RU" sz="2000" dirty="0"/>
              <a:t>Развивать речевую активность детей, умение соотносить свои действия со словом,</a:t>
            </a:r>
          </a:p>
          <a:p>
            <a:r>
              <a:rPr lang="ru-RU" sz="2000" dirty="0"/>
              <a:t> быстро реагировать на словесный сигнал, упражнять в произношении звука р.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Давайте играть. Сейчас мы выберем медведя Воспитатель надевает на ребенка-медведя шапочку-маску.) 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Вот какой у нас медведь! А умеет он рычать?» «Р-р-р-р»,— рычит медведь.</a:t>
            </a:r>
          </a:p>
          <a:p>
            <a:r>
              <a:rPr lang="ru-RU" sz="2000" dirty="0"/>
              <a:t>«Дети, медведь будет жить вот здесь, в лесу (уводит водящего в сторону).</a:t>
            </a:r>
          </a:p>
          <a:p>
            <a:r>
              <a:rPr lang="ru-RU" sz="2000" dirty="0"/>
              <a:t> Мы пойдем в лес и будем собирать грибы, ягоды.</a:t>
            </a:r>
          </a:p>
          <a:p>
            <a:r>
              <a:rPr lang="ru-RU" sz="2000" dirty="0"/>
              <a:t> Как только медведь зарычит, мы сразу же побежим домой», — объясняет правила игры воспитатель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66679289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984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Слова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 медведя во бору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Грибы, ягоды беру,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 медведь сидит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на нас рычит: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«Р-р-р!»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Движения: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имитируют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сбор грибов и ягод, медленно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приближаясь к лесу, где живет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убегают,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 их догоняет.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acvarel.ru/upload/iblock/ee2/a7c72b3e-e182-11df-8b17-005056c00008_d7e7330f-fb0a-11e0-be3e-0013d44113c4.resize1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101416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70478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799"/>
            <a:ext cx="685106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694" y="25451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«Один – много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дин листочек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– много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листочков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http://918303200.r.cdn77.net/sets/37398/html/58fbe4ed9aea45ba92c0b5309b82ece8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694" y="3841701"/>
            <a:ext cx="2500330" cy="235745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4458711" y="3953668"/>
            <a:ext cx="4125787" cy="2479891"/>
            <a:chOff x="4458711" y="3953668"/>
            <a:chExt cx="4125787" cy="2479891"/>
          </a:xfrm>
        </p:grpSpPr>
        <p:pic>
          <p:nvPicPr>
            <p:cNvPr id="5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3953668"/>
              <a:ext cx="2500330" cy="2357454"/>
            </a:xfrm>
            <a:prstGeom prst="rect">
              <a:avLst/>
            </a:prstGeom>
            <a:noFill/>
          </p:spPr>
        </p:pic>
        <p:pic>
          <p:nvPicPr>
            <p:cNvPr id="6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8711" y="4076105"/>
              <a:ext cx="2500330" cy="235745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qrz.ru/graphics/main/arr9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834" y="4566190"/>
            <a:ext cx="1277578" cy="9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201838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040" y="134076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«Назови ласково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гриб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грибочек 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ягода - ягодка</a:t>
            </a:r>
          </a:p>
        </p:txBody>
      </p:sp>
      <p:pic>
        <p:nvPicPr>
          <p:cNvPr id="4" name="Picture 2" descr="http://learnlearn.net/Naturen/res/Default/ESS_PasteBitmap02302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040" y="3212976"/>
            <a:ext cx="2928958" cy="321622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932040" y="3717032"/>
            <a:ext cx="2743154" cy="2152258"/>
            <a:chOff x="4290226" y="2864477"/>
            <a:chExt cx="3372650" cy="2665259"/>
          </a:xfrm>
        </p:grpSpPr>
        <p:pic>
          <p:nvPicPr>
            <p:cNvPr id="6" name="Picture 6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90226" y="2864477"/>
              <a:ext cx="2308876" cy="2665259"/>
            </a:xfrm>
            <a:prstGeom prst="rect">
              <a:avLst/>
            </a:prstGeom>
            <a:noFill/>
          </p:spPr>
        </p:pic>
        <p:pic>
          <p:nvPicPr>
            <p:cNvPr id="7" name="Picture 8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84668">
              <a:off x="6500826" y="3929066"/>
              <a:ext cx="1162050" cy="14287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424279386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47391"/>
            <a:ext cx="676875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0646" y="2420888"/>
            <a:ext cx="5265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как передвигается?»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какой голос подаёт?»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где живёт?»</a:t>
            </a:r>
          </a:p>
        </p:txBody>
      </p:sp>
      <p:pic>
        <p:nvPicPr>
          <p:cNvPr id="2050" name="Picture 2" descr="http://i43.tinypic.com/14b22xx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26" y="3714553"/>
            <a:ext cx="3730134" cy="28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tomnic-chehov.ru/gif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540" y="3362508"/>
            <a:ext cx="1585502" cy="9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5633/181450557.5a/0_a2fa3_ecc9f7f9_orig.jp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49404"/>
            <a:ext cx="1584176" cy="19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picmix.com/output/stamp/thumb/1/0/9/8/38901_c9b3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0905">
            <a:off x="5796137" y="5339080"/>
            <a:ext cx="2383441" cy="11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zdorovia-ua.info/wp-content/uploads/2015/02/kuznechik-kuznechik.gif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017711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052736"/>
            <a:ext cx="669674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Хорошая речь – важное условие  развития личности ребёнка. Чем богаче и правильнее у ребенка речь, тем легче высказывать  ему свои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мысли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речь ребёнка не является врождённой функцией. Она развивается постепенно , вместе с его ростом и развитием. Речь необходимо формировать и развивать в комплексе с общим развитием ребёнка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22648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388741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дошкольный возраст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это? Зачем? Куда? Откуда?</a:t>
            </a:r>
          </a:p>
        </p:txBody>
      </p:sp>
      <p:pic>
        <p:nvPicPr>
          <p:cNvPr id="3074" name="Picture 2" descr="http://www.koipkro.kostroma.ru/Kostroma_EDU/mdou38/SiteAssets/DocLib96/%D0%94%D0%BE%D0%BC%D0%B0%D1%88%D0%BD%D1%8F%D1%8F/detisknigoj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2365"/>
            <a:ext cx="2774052" cy="2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3.bp.blogspot.com/-0iWMa-wxvgs/VHd3HyIklJI/AAAAAAAADH8/eUi84nVY5cc/s1600/back_and_forth_questions_8159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15029" y="2991737"/>
            <a:ext cx="2267744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3411952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543" y="1124743"/>
            <a:ext cx="712879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 средней группе воспитатель проводит речевые игры и упражнения, основываясь на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</a:rPr>
              <a:t>накопленные </a:t>
            </a:r>
            <a:r>
              <a:rPr lang="ru-RU" sz="2400" b="1" spc="50" dirty="0">
                <a:ln w="11430"/>
                <a:solidFill>
                  <a:srgbClr val="FF0000"/>
                </a:solidFill>
              </a:rPr>
              <a:t>у детей представлениях об окружающем.                                                                                                 Вначале воспитатель может использовать словесные игры, уже знакомые детям по младшей группе, целью которых было развитие речевой, умственной и двигательной активности, а затем уже приступать к играм с более сложным заданием.</a:t>
            </a:r>
            <a:br>
              <a:rPr lang="ru-RU" sz="2400" b="1" spc="50" dirty="0">
                <a:ln w="11430"/>
                <a:solidFill>
                  <a:srgbClr val="FF0000"/>
                </a:solidFill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</a:rPr>
              <a:t>Игры проводятся как со всей группой, так и с небольшими группами играющих. </a:t>
            </a:r>
            <a:endParaRPr lang="en-US" sz="2400" b="1" spc="50" dirty="0">
              <a:ln w="11430"/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Воспитатель поощряет самостоятельные словесные игры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32787582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43050"/>
            <a:ext cx="7272808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для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среднего дошкольного возраста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  <a:t>Воробушки и автомобиль», «Кто в домике живет», «Гуси-гуси», «Так бывает или нет», «Каравай», «Зайка», «Добавь слово».</a:t>
            </a:r>
            <a:b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1532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368" y="1268760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Зеркало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Цель </a:t>
            </a:r>
            <a:r>
              <a:rPr lang="ru-RU" b="1" i="1" u="sng" dirty="0" smtClean="0">
                <a:solidFill>
                  <a:srgbClr val="FF0000"/>
                </a:solidFill>
              </a:rPr>
              <a:t>игры: </a:t>
            </a:r>
            <a:r>
              <a:rPr lang="ru-RU" b="1" u="sng" dirty="0" smtClean="0"/>
              <a:t>р</a:t>
            </a:r>
            <a:r>
              <a:rPr lang="ru-RU" dirty="0" smtClean="0"/>
              <a:t>азвивать </a:t>
            </a:r>
            <a:r>
              <a:rPr lang="ru-RU" dirty="0"/>
              <a:t>речевую и двигательную активность.</a:t>
            </a:r>
          </a:p>
          <a:p>
            <a:r>
              <a:rPr lang="ru-RU" b="1" dirty="0">
                <a:solidFill>
                  <a:srgbClr val="FF0000"/>
                </a:solidFill>
              </a:rPr>
              <a:t>Ход игры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Дети становятся в круг. Выбранный при помощи считалочки ребенок становится в центр круга. Все остальные произносят:</a:t>
            </a:r>
          </a:p>
          <a:p>
            <a:r>
              <a:rPr lang="ru-RU" dirty="0"/>
              <a:t>Ровным кругом,</a:t>
            </a:r>
          </a:p>
          <a:p>
            <a:r>
              <a:rPr lang="ru-RU" dirty="0"/>
              <a:t>Друг за другом,</a:t>
            </a:r>
          </a:p>
          <a:p>
            <a:r>
              <a:rPr lang="ru-RU" dirty="0"/>
              <a:t>Эй, ребята, не зевать!</a:t>
            </a:r>
          </a:p>
          <a:p>
            <a:r>
              <a:rPr lang="ru-RU" dirty="0"/>
              <a:t>Что нам Вовочка покажет,</a:t>
            </a:r>
          </a:p>
          <a:p>
            <a:r>
              <a:rPr lang="ru-RU" dirty="0"/>
              <a:t>Будем дружно выполнять.</a:t>
            </a:r>
          </a:p>
          <a:p>
            <a:r>
              <a:rPr lang="ru-RU" dirty="0"/>
              <a:t>Ребенок в центре круга </a:t>
            </a:r>
            <a:r>
              <a:rPr lang="ru-RU" dirty="0" smtClean="0"/>
              <a:t>показывает</a:t>
            </a:r>
          </a:p>
          <a:p>
            <a:r>
              <a:rPr lang="ru-RU" dirty="0" smtClean="0"/>
              <a:t> </a:t>
            </a:r>
            <a:r>
              <a:rPr lang="ru-RU" dirty="0"/>
              <a:t>разнообразные движения, </a:t>
            </a:r>
            <a:endParaRPr lang="ru-RU" dirty="0" smtClean="0"/>
          </a:p>
          <a:p>
            <a:r>
              <a:rPr lang="ru-RU" dirty="0" smtClean="0"/>
              <a:t>остальные </a:t>
            </a:r>
            <a:r>
              <a:rPr lang="ru-RU" dirty="0"/>
              <a:t>дети повторяют</a:t>
            </a:r>
          </a:p>
        </p:txBody>
      </p:sp>
      <p:pic>
        <p:nvPicPr>
          <p:cNvPr id="7170" name="Picture 2" descr="http://www.beruska8.cz/deti/detivetsi2/1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026" y="3429000"/>
            <a:ext cx="990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.depositphotos.com/1002326/4452/v/950/depositphotos_44525855-Many-children-got-up-in-a-circle-on-a-white-backgroun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8924"/>
            <a:ext cx="3976653" cy="36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529518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69847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«Что бывает </a:t>
            </a:r>
            <a:r>
              <a:rPr lang="ru-RU" sz="3600" b="1" dirty="0" smtClean="0">
                <a:solidFill>
                  <a:srgbClr val="FF0000"/>
                </a:solidFill>
              </a:rPr>
              <a:t>широкое, длинное</a:t>
            </a:r>
            <a:r>
              <a:rPr lang="ru-RU" sz="3600" b="1" dirty="0">
                <a:solidFill>
                  <a:srgbClr val="FF0000"/>
                </a:solidFill>
              </a:rPr>
              <a:t>, высокое, низкое, узкое?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Цель:</a:t>
            </a:r>
            <a:r>
              <a:rPr lang="ru-RU" sz="2400" b="1" dirty="0"/>
              <a:t> уточнить представления детей о величине предметов, учить находить сходства предметов. </a:t>
            </a:r>
            <a:br>
              <a:rPr lang="ru-RU" sz="2400" b="1" dirty="0"/>
            </a:br>
            <a:r>
              <a:rPr lang="ru-RU" sz="2400" b="1" dirty="0"/>
              <a:t>Дети сидят в кругу, воспитатель называет слова и просить перечислять какие предметы можно назвать этим одним словом. </a:t>
            </a:r>
            <a:br>
              <a:rPr lang="ru-RU" sz="2400" b="1" dirty="0"/>
            </a:br>
            <a:r>
              <a:rPr lang="ru-RU" sz="2400" b="1" dirty="0"/>
              <a:t>-длинный (день, поезд), широкая (дорога, речка) и т. д. 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52893722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43" y="620688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Мыши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игры.</a:t>
            </a:r>
            <a:r>
              <a:rPr lang="ru-RU" dirty="0" smtClean="0"/>
              <a:t> Развивать речевую и двигательную активность детей, вырабатывать реакцию на словесный сигнал.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Ход игры</a:t>
            </a:r>
            <a:r>
              <a:rPr lang="ru-RU" b="1" dirty="0" smtClean="0"/>
              <a:t>.</a:t>
            </a:r>
            <a:r>
              <a:rPr lang="ru-RU" dirty="0" smtClean="0"/>
              <a:t> Воспитатель становится вместе с детьми в круг и объясняет правила игры: «Сейчас мы поиграем в игру «Мыши». Выберем мышек (выбирают 3—4 детей), они будут бегать по кругу, убегать из круга и снова вбегать в него. А мы с вами будем мышеловкой». Дети с воспитателем ходят по кругу и произносят такие слова: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Ах, как мыши надоели!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погрызли, все поели.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Всюду лезут — вот напасть!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Доберемся мы до вас.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Берегитесь вы, плутовки!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 поставим мышеловки,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Переловим всех сейчас!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и воспитатель держатся за руки, высоко поднимают их, пропуская мышек. Когда воспитатель произносит слово «хлоп», дети опускают руки, не выпуская мышек из круга. Кто остался внутри, считается пойманным и становится в общий круг.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74908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«Так бывает или нет?»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76086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 игры:</a:t>
            </a:r>
            <a:r>
              <a:rPr lang="ru-RU" sz="1200" dirty="0">
                <a:solidFill>
                  <a:srgbClr val="FF0000"/>
                </a:solidFill>
              </a:rPr>
              <a:t> </a:t>
            </a:r>
            <a:r>
              <a:rPr lang="ru-RU" dirty="0"/>
              <a:t>развивать логическое мышление, умение замечать непоследовательность в суждениях.</a:t>
            </a:r>
          </a:p>
          <a:p>
            <a:r>
              <a:rPr lang="ru-RU" i="1" dirty="0"/>
              <a:t>Ход игры.</a:t>
            </a:r>
            <a:endParaRPr lang="ru-RU" dirty="0"/>
          </a:p>
          <a:p>
            <a:r>
              <a:rPr lang="ru-RU" dirty="0"/>
              <a:t>Обращаясь к детям, воспитатель объясняет правила игры: «Сейчас я буду вам о чём-то рассказывать. В моём рассказе вы должны заметить то, чего не бывает. Кто заметит , тот пусть, после того как я закончу, скажет, почему так не может быть.</a:t>
            </a:r>
          </a:p>
          <a:p>
            <a:r>
              <a:rPr lang="ru-RU" dirty="0"/>
              <a:t>Примерные рассказы:</a:t>
            </a:r>
          </a:p>
          <a:p>
            <a:r>
              <a:rPr lang="ru-RU" dirty="0"/>
              <a:t>«Летом, когда солнце ярко светило, мы с ребятами вышли на прогулку. Сделали из снега горку и стали кататься с нее на санках».</a:t>
            </a:r>
          </a:p>
          <a:p>
            <a:r>
              <a:rPr lang="ru-RU" dirty="0"/>
              <a:t>«У Вити сегодня день рождения. Он принёс в детский сад угощение для своих друзей: яблоки, солёные конфеты, сладкие лимоны, груши и печенье. Дети ели и удивлялись. Чему же они удивлялись?»</a:t>
            </a:r>
          </a:p>
          <a:p>
            <a:r>
              <a:rPr lang="ru-RU" dirty="0"/>
              <a:t>Примечание. Вначале рассказ следует включать только одну небылицу, при повторном проведении игры количество небылиц увеличивают, но их не должно быть больше трёх.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6291933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697" y="1268760"/>
            <a:ext cx="687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"</a:t>
            </a:r>
            <a:r>
              <a:rPr lang="ru-RU" sz="4000" b="1" dirty="0">
                <a:solidFill>
                  <a:srgbClr val="C00000"/>
                </a:solidFill>
              </a:rPr>
              <a:t>Назови одним словом"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10558" y="2564904"/>
            <a:ext cx="4524546" cy="3169924"/>
            <a:chOff x="-469205" y="491294"/>
            <a:chExt cx="7065156" cy="5789350"/>
          </a:xfrm>
        </p:grpSpPr>
        <p:pic>
          <p:nvPicPr>
            <p:cNvPr id="5" name="Picture 2" descr="http://img0.liveinternet.ru/images/foto/c/1/apps/5/10/5010522_getimage_1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69205" y="537562"/>
              <a:ext cx="3423092" cy="2571767"/>
            </a:xfrm>
            <a:prstGeom prst="rect">
              <a:avLst/>
            </a:prstGeom>
            <a:noFill/>
          </p:spPr>
        </p:pic>
        <p:pic>
          <p:nvPicPr>
            <p:cNvPr id="6" name="Picture 4" descr="http://img0.liveinternet.ru/images/foto/c/1/apps/5/10/5010514_getimage_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458437" y="3453335"/>
              <a:ext cx="3542781" cy="2827309"/>
            </a:xfrm>
            <a:prstGeom prst="rect">
              <a:avLst/>
            </a:prstGeom>
            <a:noFill/>
          </p:spPr>
        </p:pic>
        <p:pic>
          <p:nvPicPr>
            <p:cNvPr id="7" name="Picture 6" descr="http://img1.liveinternet.ru/images/foto/c/1/apps/5/10/5010521_getimage_1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9724" y="491294"/>
              <a:ext cx="3236227" cy="2571767"/>
            </a:xfrm>
            <a:prstGeom prst="rect">
              <a:avLst/>
            </a:prstGeom>
            <a:noFill/>
          </p:spPr>
        </p:pic>
        <p:pic>
          <p:nvPicPr>
            <p:cNvPr id="8" name="Picture 10" descr="http://img0.liveinternet.ru/images/foto/c/1/apps/5/10/5010516_getimage_1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59724" y="3452062"/>
              <a:ext cx="3236227" cy="2804560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img1.liveinternet.ru/images/foto/c/1/apps/5/10/5010515_getimage_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77701" y="2590239"/>
            <a:ext cx="2083588" cy="1382822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foto/c/1/apps/5/10/5010520_getimage_1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6534" y="4225056"/>
            <a:ext cx="2178568" cy="147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67618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18" y="908720"/>
            <a:ext cx="7945074" cy="52198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428750">
              <a:lnSpc>
                <a:spcPct val="60000"/>
              </a:lnSpc>
              <a:buNone/>
            </a:pPr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к школе –</a:t>
            </a: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из самых важных этапов жизни будущего первоклассника. В возрасте 5-7 лет у дошкольника стремительно развиваются основные познавательные процессы – внимание, память, мышление, речь. </a:t>
            </a:r>
            <a:endParaRPr lang="ru-RU" sz="2400" b="1" i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</a:pPr>
            <a:endParaRPr lang="ru-RU" sz="2400" b="1" i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</a:pP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старшем же дошкольном возрасте необходимо больше использовать речевые игры с другой целью, а именно: для развития самостоятельности мышления, для формирования мыслительной деятельности детей. 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Речевая игра – доступный, полезный, эффективный метод воспитания самостоятельности мышления у детей. 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38427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6696744" cy="55707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для детей старшей и подготовительной групп: 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Отгадай-ка», «Магазин», «Радио», «Что за птица? », «Да - нет», «Придумай небылицу», «Кому что нужно? », «Звери, птицы, рыбы», «Краски», «Летает – не летает», «Где мы были мы не скажем», «Наоборот», «Скажи по-другому», «Дополни предложение», «Узнай по голосу».</a:t>
            </a:r>
            <a:r>
              <a:rPr lang="ru-RU" sz="1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246924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1938"/>
            <a:ext cx="691276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Гораздо успешнее  это осуществлять, используя игры. </a:t>
            </a:r>
          </a:p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как в дошкольном возрасте игровая деятельность является ведущей. </a:t>
            </a:r>
          </a:p>
        </p:txBody>
      </p:sp>
      <p:pic>
        <p:nvPicPr>
          <p:cNvPr id="1028" name="Picture 4" descr="http://img-fotki.yandex.ru/get/5644/181450557.70/0_ab654_55cb285e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434830" cy="2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72928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028343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Летает, плавает, бегает</a:t>
            </a:r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Материал</a:t>
            </a:r>
            <a:r>
              <a:rPr lang="ru-RU" dirty="0">
                <a:solidFill>
                  <a:srgbClr val="FF0000"/>
                </a:solidFill>
              </a:rPr>
              <a:t>: мяч.</a:t>
            </a:r>
          </a:p>
          <a:p>
            <a:r>
              <a:rPr lang="ru-RU" i="1" dirty="0">
                <a:solidFill>
                  <a:srgbClr val="FF0000"/>
                </a:solidFill>
              </a:rPr>
              <a:t>Ход игры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водящий по очереди бросает детям мяч, называя объект живой природы. Ребёнок ловит мяч и бросает его водящему, называя способ передвижения этого объекта.</a:t>
            </a:r>
          </a:p>
          <a:p>
            <a:r>
              <a:rPr lang="ru-RU" dirty="0">
                <a:solidFill>
                  <a:srgbClr val="FF0000"/>
                </a:solidFill>
              </a:rPr>
              <a:t>Например: </a:t>
            </a:r>
            <a:r>
              <a:rPr lang="ru-RU" dirty="0"/>
              <a:t>зайчик - бегает, ворона - летает, карась - плавает.</a:t>
            </a:r>
          </a:p>
          <a:p>
            <a:r>
              <a:rPr lang="ru-RU" i="1" dirty="0"/>
              <a:t>Усложнение</a:t>
            </a:r>
            <a:r>
              <a:rPr lang="ru-RU" dirty="0"/>
              <a:t> - называются не только природные, но и рукотворные объекты. Тогда ребёнок должен назвать происхождение: щука - природный мир, плавает; самолёт - рукотворный мир, летает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6" name="Picture 4" descr="http://ilook-kids.com.ua/image/cache/catalog/baner/igryi-s-myachom-1140x38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6907"/>
            <a:ext cx="4824536" cy="16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picturesanimations.com/h/holliday/vak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148" y="5308020"/>
            <a:ext cx="625461" cy="6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529002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682" y="980728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« Четвёртый лишний»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Цель</a:t>
            </a:r>
            <a:r>
              <a:rPr lang="ru-RU" sz="2400" b="1" dirty="0"/>
              <a:t>: </a:t>
            </a:r>
            <a:r>
              <a:rPr lang="ru-RU" sz="2400" dirty="0"/>
              <a:t>закрепление умения детей выделять общий признак в словах, развивать способность к обобщению.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Ход:</a:t>
            </a:r>
            <a:r>
              <a:rPr lang="ru-RU" sz="2400" dirty="0"/>
              <a:t> педагог, бросая мяч ребёнку, называет четыре слова и просит определить, какое слово лишнее.</a:t>
            </a:r>
            <a:br>
              <a:rPr lang="ru-RU" sz="2400" dirty="0"/>
            </a:br>
            <a:r>
              <a:rPr lang="ru-RU" sz="2400" dirty="0"/>
              <a:t>Например: голубой, красный, зелёный, спелый.</a:t>
            </a:r>
            <a:br>
              <a:rPr lang="ru-RU" sz="2400" dirty="0"/>
            </a:br>
            <a:r>
              <a:rPr lang="ru-RU" sz="2400" dirty="0"/>
              <a:t>Кабачок, огурец, тыква, лимон.</a:t>
            </a:r>
            <a:br>
              <a:rPr lang="ru-RU" sz="2400" dirty="0"/>
            </a:br>
            <a:r>
              <a:rPr lang="ru-RU" sz="2400" dirty="0"/>
              <a:t>Пасмурно, ненастно, хмуро, ясно.</a:t>
            </a:r>
          </a:p>
        </p:txBody>
      </p:sp>
      <p:pic>
        <p:nvPicPr>
          <p:cNvPr id="12290" name="Picture 2" descr="http://m.gifmania.com.tr/Hareketli-Gifler-Nesneler/Gif-Resimleri-Oyuncaklar/Animasyonlar-Toplar/Toplar-87219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413" y="5096895"/>
            <a:ext cx="1883587" cy="1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imaryschoolstars.co.uk/resources/fck_images/boy_dancing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682" y="4463454"/>
            <a:ext cx="2837851" cy="21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s3.a5.ru/media/6e/19/74/850_6e1974263a6556c8482e0f45e944f11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933056"/>
            <a:ext cx="28083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198442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967" y="1124744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«Лови да бросай – цвета называй»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Цель: </a:t>
            </a:r>
            <a:r>
              <a:rPr lang="ru-RU" sz="2000" dirty="0"/>
              <a:t>подбор существительных к прилагательному, обозначающему цвет. Закрепление названий основных цветов, развитие воображения у детей.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Ход:</a:t>
            </a:r>
            <a:r>
              <a:rPr lang="ru-RU" sz="2000" dirty="0"/>
              <a:t> педагог, бросая мяч ребёнку, называет прилагательное, обозначающее цвет, а ребёнок, возвращая мяч, называет существительное, подходящее к данному прилагательному.</a:t>
            </a:r>
            <a:br>
              <a:rPr lang="ru-RU" sz="2000" dirty="0"/>
            </a:br>
            <a:r>
              <a:rPr lang="ru-RU" sz="2000" dirty="0"/>
              <a:t>педагог:-Дети:</a:t>
            </a:r>
            <a:br>
              <a:rPr lang="ru-RU" sz="2000" dirty="0"/>
            </a:br>
            <a:r>
              <a:rPr lang="ru-RU" sz="2000" dirty="0"/>
              <a:t>Красный -мак, огонь, флаг</a:t>
            </a:r>
            <a:br>
              <a:rPr lang="ru-RU" sz="2000" dirty="0"/>
            </a:br>
            <a:r>
              <a:rPr lang="ru-RU" sz="2000" dirty="0"/>
              <a:t>Оранжевый -апельсин, морковь, заря</a:t>
            </a:r>
            <a:br>
              <a:rPr lang="ru-RU" sz="2000" dirty="0"/>
            </a:br>
            <a:r>
              <a:rPr lang="ru-RU" sz="2000" dirty="0"/>
              <a:t>Жёлтый -цыплёнок, солнце, репа</a:t>
            </a:r>
            <a:br>
              <a:rPr lang="ru-RU" sz="2000" dirty="0"/>
            </a:br>
            <a:r>
              <a:rPr lang="ru-RU" sz="2000" dirty="0"/>
              <a:t>Зелёный-огурец, трава, лес</a:t>
            </a:r>
            <a:br>
              <a:rPr lang="ru-RU" sz="2000" dirty="0"/>
            </a:br>
            <a:r>
              <a:rPr lang="ru-RU" sz="2000" dirty="0"/>
              <a:t>Голубой -небо, лёд, незабудки</a:t>
            </a:r>
            <a:br>
              <a:rPr lang="ru-RU" sz="2000" dirty="0"/>
            </a:br>
            <a:r>
              <a:rPr lang="ru-RU" sz="2000" dirty="0"/>
              <a:t>Синий- колокольчик, море, небо</a:t>
            </a:r>
            <a:br>
              <a:rPr lang="ru-RU" sz="2000" dirty="0"/>
            </a:br>
            <a:r>
              <a:rPr lang="ru-RU" sz="2000" dirty="0"/>
              <a:t>Фиолетовый -слива, сирень, сумерки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6708981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489" y="1268760"/>
            <a:ext cx="654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Игра «Скажи наоборот»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4"/>
          <a:srcRect b="4935"/>
          <a:stretch>
            <a:fillRect/>
          </a:stretch>
        </p:blipFill>
        <p:spPr bwMode="auto">
          <a:xfrm>
            <a:off x="1043608" y="4002605"/>
            <a:ext cx="2880320" cy="21817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6" descr="узкий - широки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002605"/>
            <a:ext cx="2690812" cy="1843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808" y="2132856"/>
            <a:ext cx="2979737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3673824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1196752"/>
            <a:ext cx="543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«Найди отличия»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871" y="2132856"/>
            <a:ext cx="2992416" cy="39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convex"/>
          </a:sp3d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216358"/>
            <a:ext cx="2777507" cy="393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151846924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763688" y="2276872"/>
            <a:ext cx="5632678" cy="38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107504" y="836712"/>
            <a:ext cx="84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Внимательно рассмотри рисунки.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Скажи, что было сначала, а что потом.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917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340768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Назови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первый </a:t>
            </a:r>
            <a:r>
              <a:rPr lang="ru-RU" sz="2800" b="1" dirty="0">
                <a:solidFill>
                  <a:srgbClr val="002060"/>
                </a:solidFill>
              </a:rPr>
              <a:t>звук в </a:t>
            </a:r>
            <a:r>
              <a:rPr lang="ru-RU" sz="2800" b="1" dirty="0" smtClean="0">
                <a:solidFill>
                  <a:srgbClr val="002060"/>
                </a:solidFill>
              </a:rPr>
              <a:t>слове УТКА </a:t>
            </a: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>
                <a:solidFill>
                  <a:srgbClr val="002060"/>
                </a:solidFill>
              </a:rPr>
              <a:t>У)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первый звук в слове  ПАЛКА - (П)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последний звук в слове  СУП - (П)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9573" y="3028009"/>
            <a:ext cx="7476278" cy="4071956"/>
            <a:chOff x="719573" y="3028009"/>
            <a:chExt cx="7476278" cy="4071956"/>
          </a:xfrm>
        </p:grpSpPr>
        <p:pic>
          <p:nvPicPr>
            <p:cNvPr id="4" name="Рисунок 3" descr="Описание: http://im0-tub-ru.yandex.net/i?id=310946145-31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8055" y="4005064"/>
              <a:ext cx="2157796" cy="2117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 descr="Описание: http://im8-tub-ru.yandex.net/i?id=42473660-66-72&amp;n=2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27153" y="3028009"/>
              <a:ext cx="2643196" cy="407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0" name="Picture 2" descr="http://sabyem.ru/wp-content/uploads/2013/01/%D2%AF%D1%80%D0%B4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3" y="4427438"/>
              <a:ext cx="3088002" cy="201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05439171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«Похожие слова»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878" y="1268759"/>
            <a:ext cx="74355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/>
              <a:t>расширение словаря синонимов, развитие умения определять схожие по смыслу слова. </a:t>
            </a:r>
          </a:p>
          <a:p>
            <a:pPr>
              <a:buNone/>
            </a:pPr>
            <a:r>
              <a:rPr lang="ru-RU" dirty="0"/>
              <a:t>         Называем ребёнку ряд слов, и просим определить, какие два из них похожи по смыслу и почему. Объясняем ребёнку, что похожие слова - это слова-приятели. А называют их так, потому что они похожи по смыслу. </a:t>
            </a:r>
          </a:p>
          <a:p>
            <a:pPr>
              <a:buNone/>
            </a:pPr>
            <a:r>
              <a:rPr lang="ru-RU" dirty="0"/>
              <a:t>Приятель - друг - враг; </a:t>
            </a:r>
          </a:p>
          <a:p>
            <a:pPr>
              <a:buNone/>
            </a:pPr>
            <a:r>
              <a:rPr lang="ru-RU" dirty="0"/>
              <a:t>Грусть - радость - печаль; </a:t>
            </a:r>
          </a:p>
          <a:p>
            <a:pPr>
              <a:buNone/>
            </a:pPr>
            <a:r>
              <a:rPr lang="ru-RU" dirty="0"/>
              <a:t>Еда - очистки - пища; </a:t>
            </a:r>
          </a:p>
          <a:p>
            <a:pPr>
              <a:buNone/>
            </a:pPr>
            <a:r>
              <a:rPr lang="ru-RU" dirty="0"/>
              <a:t>Труд - завод - работа; </a:t>
            </a:r>
          </a:p>
          <a:p>
            <a:pPr>
              <a:buNone/>
            </a:pPr>
            <a:r>
              <a:rPr lang="ru-RU" dirty="0"/>
              <a:t>Танец - пляска - песня; </a:t>
            </a:r>
          </a:p>
          <a:p>
            <a:pPr>
              <a:buNone/>
            </a:pPr>
            <a:r>
              <a:rPr lang="ru-RU" dirty="0"/>
              <a:t>Бежать - мчаться - идти; </a:t>
            </a:r>
          </a:p>
          <a:p>
            <a:pPr>
              <a:buNone/>
            </a:pPr>
            <a:r>
              <a:rPr lang="ru-RU" dirty="0"/>
              <a:t>Думать - хотеть - размышлять; </a:t>
            </a:r>
          </a:p>
          <a:p>
            <a:pPr>
              <a:buNone/>
            </a:pPr>
            <a:r>
              <a:rPr lang="ru-RU" dirty="0"/>
              <a:t>Шагать - сидеть - ступать; </a:t>
            </a:r>
          </a:p>
          <a:p>
            <a:pPr>
              <a:buNone/>
            </a:pPr>
            <a:r>
              <a:rPr lang="ru-RU" dirty="0"/>
              <a:t>Слушать - глядеть - смотреть; </a:t>
            </a:r>
          </a:p>
          <a:p>
            <a:pPr>
              <a:buNone/>
            </a:pPr>
            <a:r>
              <a:rPr lang="ru-RU" dirty="0"/>
              <a:t>Трусливый - тихий - пугливый; </a:t>
            </a:r>
          </a:p>
          <a:p>
            <a:pPr>
              <a:buNone/>
            </a:pPr>
            <a:r>
              <a:rPr lang="ru-RU" dirty="0"/>
              <a:t>Старый - мудрый - умный; </a:t>
            </a:r>
          </a:p>
          <a:p>
            <a:pPr>
              <a:buNone/>
            </a:pPr>
            <a:r>
              <a:rPr lang="ru-RU" dirty="0"/>
              <a:t>Бестолковый - маленький - глупый; </a:t>
            </a:r>
          </a:p>
          <a:p>
            <a:pPr>
              <a:buNone/>
            </a:pPr>
            <a:r>
              <a:rPr lang="ru-RU" dirty="0"/>
              <a:t>Смешной - большой - огромный.</a:t>
            </a:r>
          </a:p>
        </p:txBody>
      </p:sp>
      <p:pic>
        <p:nvPicPr>
          <p:cNvPr id="5" name="Picture 2" descr="logoped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660" y="3613000"/>
            <a:ext cx="2734072" cy="27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0413521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4680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"Магазин посуды"</a:t>
            </a:r>
            <a:r>
              <a:rPr lang="ru-RU" sz="1600" i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i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55930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b="1" dirty="0"/>
              <a:t>   </a:t>
            </a:r>
            <a:r>
              <a:rPr lang="ru-RU" dirty="0"/>
              <a:t>расширение словаря, развитие  умения </a:t>
            </a:r>
            <a:r>
              <a:rPr lang="ru-RU" dirty="0" smtClean="0"/>
              <a:t> подбирать обобщающее слово, развитие речевого внимания.  </a:t>
            </a:r>
            <a:endParaRPr lang="ru-RU" dirty="0"/>
          </a:p>
          <a:p>
            <a:pPr>
              <a:buNone/>
              <a:defRPr/>
            </a:pPr>
            <a:r>
              <a:rPr lang="ru-RU" dirty="0" smtClean="0"/>
              <a:t>Для </a:t>
            </a:r>
            <a:r>
              <a:rPr lang="ru-RU" dirty="0"/>
              <a:t>этой игры лучше использовать настоящую посуду. </a:t>
            </a:r>
          </a:p>
          <a:p>
            <a:pPr>
              <a:buNone/>
              <a:defRPr/>
            </a:pPr>
            <a:r>
              <a:rPr lang="ru-RU" dirty="0"/>
              <a:t>    Давай поиграем в магазин. Я буду покупателем, а ты продавцом. Мне     </a:t>
            </a:r>
          </a:p>
          <a:p>
            <a:pPr>
              <a:buNone/>
              <a:defRPr/>
            </a:pPr>
            <a:r>
              <a:rPr lang="ru-RU" dirty="0"/>
              <a:t>     нужна посуда для супа - супница. Посуда для салата - салатница; посуда    </a:t>
            </a:r>
          </a:p>
          <a:p>
            <a:pPr>
              <a:buNone/>
              <a:defRPr/>
            </a:pPr>
            <a:r>
              <a:rPr lang="ru-RU" dirty="0"/>
              <a:t>    для хлеба - хлебница; посуда для молока - молочник; посуда для масла – </a:t>
            </a:r>
          </a:p>
          <a:p>
            <a:pPr>
              <a:buNone/>
              <a:defRPr/>
            </a:pPr>
            <a:r>
              <a:rPr lang="ru-RU" dirty="0"/>
              <a:t>    маслёнка; посуда для конфет - конфетница; посуда для сухарей – </a:t>
            </a:r>
          </a:p>
          <a:p>
            <a:pPr>
              <a:buNone/>
              <a:defRPr/>
            </a:pPr>
            <a:r>
              <a:rPr lang="ru-RU" dirty="0"/>
              <a:t>    сухарница; посуда для соли - солонка; посуда для сахара - сахарница.</a:t>
            </a:r>
          </a:p>
          <a:p>
            <a:pPr>
              <a:buNone/>
              <a:defRPr/>
            </a:pPr>
            <a:r>
              <a:rPr lang="ru-RU" dirty="0"/>
              <a:t>После проговаривания всей имеющейся посуды, можно поменяться ролями. Наша задача побуждать ребёнка произносить названия посуды самостоятельно.</a:t>
            </a:r>
          </a:p>
        </p:txBody>
      </p:sp>
      <p:pic>
        <p:nvPicPr>
          <p:cNvPr id="4" name="Picture 2" descr="logoped5-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971939"/>
            <a:ext cx="2032465" cy="11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7412295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6825"/>
            <a:ext cx="4259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"Найди по цвету"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94711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0" indent="-812800"/>
            <a:r>
              <a:rPr lang="ru-RU" b="1" dirty="0">
                <a:solidFill>
                  <a:srgbClr val="FF0000"/>
                </a:solidFill>
                <a:latin typeface="+mj-lt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закрепление согласования прилагательного с существительным в роде и числе.</a:t>
            </a:r>
          </a:p>
          <a:p>
            <a:pPr marL="1441450" indent="-812800"/>
            <a:r>
              <a:rPr lang="ru-RU" dirty="0">
                <a:latin typeface="+mj-lt"/>
              </a:rPr>
              <a:t>Для этой игры нам понадобятся картинки с изображением предметов разного цвета. </a:t>
            </a:r>
          </a:p>
          <a:p>
            <a:pPr marL="1441450" indent="-812800"/>
            <a:r>
              <a:rPr lang="ru-RU" dirty="0">
                <a:latin typeface="+mj-lt"/>
              </a:rPr>
              <a:t>Называем цвет, употребляя прилагательное в определенной форме (род, число), а ребёнок находит предметы данного цвета, которые подходят к этой форме прилагательного.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Например: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Красное </a:t>
            </a:r>
            <a:r>
              <a:rPr lang="ru-RU" dirty="0">
                <a:latin typeface="+mj-lt"/>
              </a:rPr>
              <a:t>- яблоко, кресло, платье.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Желтая </a:t>
            </a:r>
            <a:r>
              <a:rPr lang="ru-RU" dirty="0">
                <a:latin typeface="+mj-lt"/>
              </a:rPr>
              <a:t>- репа, краска, сумка.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Синий </a:t>
            </a:r>
            <a:r>
              <a:rPr lang="ru-RU" dirty="0">
                <a:latin typeface="+mj-lt"/>
              </a:rPr>
              <a:t>- василек, баклажан, карандаш</a:t>
            </a:r>
          </a:p>
        </p:txBody>
      </p:sp>
      <p:pic>
        <p:nvPicPr>
          <p:cNvPr id="19460" name="Picture 4" descr="http://www.picturesofhawaii.com/hawaii_images/rainbow_with_clouds_and_rain_0515-1102-1405-0105_SM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8749">
            <a:off x="5828920" y="3887495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325804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14422"/>
            <a:ext cx="7272808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Значительную роль в  обогащении и развитии словаря  играют речевые игры. Именно в речевой игре ребёнок получает возможность совершенствовать, обогащать, закреплять, активизировать словарь. 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так же формируют слуховое внимание, умение повторять звукосочетание и слова. 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Важность речевых игр для развития детей трудно переоценить. Во время проведения таких игр решаются важные задачи: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воспитание звуковой культуры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формирование грамматического строя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обогащение словарного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запаса;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развитие связной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речи.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8173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Придумай </a:t>
            </a:r>
            <a:r>
              <a:rPr lang="ru-RU" sz="4000" b="1" i="1" dirty="0" smtClean="0">
                <a:solidFill>
                  <a:srgbClr val="FF0000"/>
                </a:solidFill>
              </a:rPr>
              <a:t>небылицу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Цель игры.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/>
              <a:t>Учить детей придумывать самостоятельно небылицы, включая их в свой рассказ, развивать фантазию детей.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Ход игры.</a:t>
            </a:r>
            <a:r>
              <a:rPr lang="ru-RU" sz="2000" dirty="0"/>
              <a:t> Вступлением к игре служит такая беседа воспитателя: «Писатели, поэты создали много интересных смешных стихов, сказок, рассказов. Мы с вами немало их прочитали. А ведь мы можем и сами попробовать придумать смешной рассказ. Вот послушайте, какой рассказ-небылицу придумала я...»</a:t>
            </a:r>
            <a:br>
              <a:rPr lang="ru-RU" sz="2000" dirty="0"/>
            </a:br>
            <a:r>
              <a:rPr lang="ru-RU" sz="2000" dirty="0"/>
              <a:t>Примерный рассказ воспитателя:</a:t>
            </a:r>
            <a:br>
              <a:rPr lang="ru-RU" sz="2000" dirty="0"/>
            </a:br>
            <a:r>
              <a:rPr lang="ru-RU" sz="2000" dirty="0"/>
              <a:t>«Утром, когда солнце село, я встала и пошла на работу. Подошла к детскому саду и увидела там детей. Я сказала им «до свидания». Все весело мне ответили: «До свидания». Мы пошли в детский сад, зашли в комнату, вытерли ноги и сразу сели за стол завтракать».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1472284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Дети слушают внимательно, а потом называют небылицы. «А теперь постарайтесь сами придумать рассказ с небылицами. Мы будем слушать и замечать небылицы»,— предлагает воспитатель.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8660236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«Магазин»</a:t>
            </a:r>
            <a:endParaRPr lang="ru-RU" sz="3600" b="1" i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 игры.</a:t>
            </a:r>
            <a:r>
              <a:rPr lang="ru-RU" sz="2000" dirty="0"/>
              <a:t> Учить детей описывать предмет, находить его существенные признаки, узнавать предмет по описанию.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Ход игры.</a:t>
            </a:r>
            <a:r>
              <a:rPr lang="ru-RU" sz="2000" dirty="0"/>
              <a:t> Дети садятся полукругом перед столом и полочкой с различными игрушками. Воспитатель, обращаясь к ним, говорит: «У нас открылся новый магазин.</a:t>
            </a:r>
            <a:br>
              <a:rPr lang="ru-RU" sz="2000" dirty="0"/>
            </a:br>
            <a:r>
              <a:rPr lang="ru-RU" sz="2000" dirty="0"/>
              <a:t>Посмотрите, сколько в нем красивых игрушек! Вы их сможете купить. Но чтобы купить игрушку, нужно выполнить одно условие: не называть ее, а описывать, при этом смотреть на игрушку нельзя. По вашему описанию продавец узнает ее и продаст вам».</a:t>
            </a:r>
            <a:br>
              <a:rPr lang="ru-RU" sz="2000" dirty="0"/>
            </a:br>
            <a:r>
              <a:rPr lang="ru-RU" sz="2000" dirty="0"/>
              <a:t>Короткой считалкой выбирают продавца. Первым покупает игрушку воспитатель, показывая, как надо выполнять правила игры. Воспитатель: «Товарищ продавец, я хочу купить игрушку. Она круглая, резиновая, умеет прыгать, с ней любят играть все дети». Продавец подает покупателю мяч. «Спасибо, какой красивый мяч!» — говорит воспитатель и с мячом садится на стул.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87224386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3988" y="836712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Продавец </a:t>
            </a:r>
            <a:r>
              <a:rPr lang="ru-RU" dirty="0"/>
              <a:t>называет имя любого из играющих. Тот подходит и описывает игрушку, которую он выбрал для покупки: «А мне продайте, пожалуйста, такую игрушку: она пушистая, оранжевая, у нее длинный красивый хвост, узенькая мордочка и хитренькие глазки». Продавец подает игрушку лису. Покупатель благодарит и садится на место.</a:t>
            </a:r>
            <a:br>
              <a:rPr lang="ru-RU" dirty="0"/>
            </a:br>
            <a:r>
              <a:rPr lang="ru-RU" dirty="0"/>
              <a:t>Игра продолжается до тех пор, пока все дети не купят себе игрушки.</a:t>
            </a:r>
            <a:br>
              <a:rPr lang="ru-RU" dirty="0"/>
            </a:br>
            <a:r>
              <a:rPr lang="ru-RU" dirty="0"/>
              <a:t>Роль продавца могут выполнять несколько ребят поочередно.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471409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«Исправь ошибку»</a:t>
            </a:r>
            <a:endParaRPr lang="ru-RU" sz="3200" b="1" i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Задачи: </a:t>
            </a:r>
            <a:r>
              <a:rPr lang="ru-RU" sz="2800" dirty="0"/>
              <a:t>Учить согласовывать слова по признакам рода(муж., жен., сред.) Выявить умение ставить вопрос, находить в предложении главное слово.</a:t>
            </a:r>
          </a:p>
          <a:p>
            <a:r>
              <a:rPr lang="ru-RU" sz="2800" dirty="0"/>
              <a:t>Описание:</a:t>
            </a:r>
          </a:p>
          <a:p>
            <a:r>
              <a:rPr lang="ru-RU" sz="2800" dirty="0"/>
              <a:t>Злая крокодил, медленный черепаха, полосатое зебра, зеленые попугай.</a:t>
            </a:r>
          </a:p>
        </p:txBody>
      </p:sp>
    </p:spTree>
    <p:extLst>
      <p:ext uri="{BB962C8B-B14F-4D97-AF65-F5344CB8AC3E}">
        <p14:creationId xmlns:p14="http://schemas.microsoft.com/office/powerpoint/2010/main" xmlns="" val="12134219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9356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Цель:</a:t>
            </a:r>
            <a:r>
              <a:rPr lang="ru-RU" sz="2000" b="1" dirty="0"/>
              <a:t> закреплять представления о том, что слова состоят из звуков.</a:t>
            </a:r>
          </a:p>
          <a:p>
            <a:r>
              <a:rPr lang="ru-RU" sz="2000" b="1" dirty="0"/>
              <a:t>           Учить узнавать слова, в которых не хватает последнего звука.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Ход игры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1</a:t>
            </a:r>
            <a:r>
              <a:rPr lang="ru-RU" sz="2000" b="1" dirty="0"/>
              <a:t>. Воспитатель читает слова, но в некоторых потерялся последний звук.</a:t>
            </a:r>
          </a:p>
          <a:p>
            <a:r>
              <a:rPr lang="ru-RU" sz="2000" b="1" dirty="0" smtClean="0"/>
              <a:t>Этот </a:t>
            </a:r>
            <a:r>
              <a:rPr lang="ru-RU" sz="2000" b="1" dirty="0"/>
              <a:t>звук должны назвать дети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 2. Дети должны не произносить все слово, а добавлять только звук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 3</a:t>
            </a:r>
            <a:r>
              <a:rPr lang="ru-RU" sz="2000" b="1" dirty="0" smtClean="0"/>
              <a:t>. В </a:t>
            </a:r>
            <a:r>
              <a:rPr lang="ru-RU" sz="2000" b="1" dirty="0"/>
              <a:t>начале игры звук подсказывают хором, а потом индивидуально.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Подсказывать </a:t>
            </a:r>
            <a:r>
              <a:rPr lang="ru-RU" sz="2000" b="1" dirty="0"/>
              <a:t>звук нужно быстро, чтобы слово звучало полностью.</a:t>
            </a:r>
          </a:p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980728"/>
            <a:ext cx="3683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«Подскажи звук»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5933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Например: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На солнышке грелся черноухий </a:t>
            </a:r>
            <a:r>
              <a:rPr lang="ru-RU" sz="2400" b="1" dirty="0" smtClean="0"/>
              <a:t> котено</a:t>
            </a:r>
            <a:r>
              <a:rPr lang="ru-RU" sz="2400" b="1" dirty="0"/>
              <a:t>…</a:t>
            </a:r>
          </a:p>
          <a:p>
            <a:pPr algn="ctr"/>
            <a:r>
              <a:rPr lang="ru-RU" sz="2400" b="1" dirty="0"/>
              <a:t>На него смотрел белолапый щено…</a:t>
            </a:r>
          </a:p>
          <a:p>
            <a:pPr algn="ctr"/>
            <a:r>
              <a:rPr lang="ru-RU" sz="2400" b="1" dirty="0"/>
              <a:t>Охотники развели в лесу косте…</a:t>
            </a:r>
          </a:p>
          <a:p>
            <a:pPr algn="ctr"/>
            <a:r>
              <a:rPr lang="ru-RU" sz="2400" b="1" dirty="0"/>
              <a:t>Ученик держал в руке каранда…</a:t>
            </a:r>
          </a:p>
          <a:p>
            <a:pPr algn="ctr"/>
            <a:r>
              <a:rPr lang="ru-RU" sz="2400" b="1" dirty="0"/>
              <a:t>Малыш попросил маму купить ша…</a:t>
            </a:r>
          </a:p>
          <a:p>
            <a:pPr algn="ctr"/>
            <a:r>
              <a:rPr lang="ru-RU" sz="2400" b="1" dirty="0"/>
              <a:t>На лесную полянку выбежал зая…</a:t>
            </a:r>
          </a:p>
          <a:p>
            <a:pPr algn="ctr"/>
            <a:r>
              <a:rPr lang="ru-RU" sz="2400" b="1" dirty="0"/>
              <a:t>В зоопарке жили: сло.., бегемо.., крокоди…</a:t>
            </a:r>
          </a:p>
          <a:p>
            <a:pPr algn="ctr"/>
            <a:r>
              <a:rPr lang="ru-RU" sz="2400" b="1" dirty="0"/>
              <a:t>По стволу стучал пестрый дяте…</a:t>
            </a:r>
          </a:p>
          <a:p>
            <a:pPr algn="ctr"/>
            <a:r>
              <a:rPr lang="ru-RU" sz="2400" b="1" dirty="0"/>
              <a:t>Белочка спрятала орешки в дупл…</a:t>
            </a:r>
          </a:p>
          <a:p>
            <a:pPr algn="ctr"/>
            <a:r>
              <a:rPr lang="ru-RU" sz="2400" b="1" dirty="0"/>
              <a:t>По двору бродили пету…, куриц…, утят…</a:t>
            </a:r>
          </a:p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75607298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«Цепочка </a:t>
            </a:r>
            <a:r>
              <a:rPr lang="ru-RU" sz="3600" b="1" dirty="0">
                <a:solidFill>
                  <a:srgbClr val="FF0000"/>
                </a:solidFill>
              </a:rPr>
              <a:t>слов (города</a:t>
            </a:r>
            <a:r>
              <a:rPr lang="ru-RU" sz="3600" b="1" dirty="0" smtClean="0">
                <a:solidFill>
                  <a:srgbClr val="FF0000"/>
                </a:solidFill>
              </a:rPr>
              <a:t>)»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r>
              <a:rPr lang="ru-RU" sz="2800" b="1" dirty="0"/>
              <a:t>Все игроки в свой ход придумывают слова, которые начинаются на последнюю букву предыдущего слова. Получается цепочка слов: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Арбуз – зебра – артист – театр – робот – телефон – нос – слон – небо – окно – океан</a:t>
            </a:r>
          </a:p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767580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«Радио»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2400" b="1" dirty="0"/>
              <a:t>Считалочкой выбирается водящий на роль диктора. Он описывает подробно внешность, характерные особенности одного из играющих. Взрослый может дать образец такого описания:</a:t>
            </a:r>
          </a:p>
          <a:p>
            <a:r>
              <a:rPr lang="ru-RU" sz="2400" b="1" dirty="0"/>
              <a:t>- Внимание! Внимание! Потерялась девочка. На ней красный свитер, черная юбочка, красные туфельки, она хорошо поёт, дружит с Верой.</a:t>
            </a:r>
          </a:p>
          <a:p>
            <a:r>
              <a:rPr lang="ru-RU" sz="2400" b="1" dirty="0"/>
              <a:t>Если диктор дал такое описание, что дети не смогли узнать товарища, все хором отвечают</a:t>
            </a:r>
            <a:r>
              <a:rPr lang="ru-RU" sz="2400" b="1" dirty="0" smtClean="0"/>
              <a:t>: "</a:t>
            </a:r>
            <a:r>
              <a:rPr lang="ru-RU" sz="2400" b="1" dirty="0"/>
              <a:t>Нет такой девочки (мальчика) у нас!"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Правила.</a:t>
            </a:r>
            <a:r>
              <a:rPr lang="ru-RU" sz="2400" b="1" dirty="0"/>
              <a:t> Подробно рассказывать о наиболее характерных особенностях в поведении, одежде играющих.</a:t>
            </a:r>
          </a:p>
        </p:txBody>
      </p:sp>
    </p:spTree>
    <p:extLst>
      <p:ext uri="{BB962C8B-B14F-4D97-AF65-F5344CB8AC3E}">
        <p14:creationId xmlns:p14="http://schemas.microsoft.com/office/powerpoint/2010/main" xmlns="" val="423170828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502" y="764704"/>
            <a:ext cx="75199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«Палочка остановись»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dirty="0"/>
              <a:t> развивать фонематический слух, обогащать словарь детей.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Правило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1. Дети встают в круг, воспитатель в центре.</a:t>
            </a:r>
          </a:p>
          <a:p>
            <a:r>
              <a:rPr lang="ru-RU" sz="2400" dirty="0"/>
              <a:t>                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smtClean="0"/>
              <a:t> 2</a:t>
            </a:r>
            <a:r>
              <a:rPr lang="ru-RU" sz="2400" dirty="0"/>
              <a:t>. Дети называют слова и передают одновременно палочку.</a:t>
            </a:r>
          </a:p>
          <a:p>
            <a:r>
              <a:rPr lang="ru-RU" sz="2400" dirty="0"/>
              <a:t>                </a:t>
            </a:r>
            <a:r>
              <a:rPr lang="ru-RU" sz="2400" dirty="0" smtClean="0"/>
              <a:t>   </a:t>
            </a:r>
            <a:r>
              <a:rPr lang="ru-RU" sz="2400" dirty="0"/>
              <a:t> 3.Участники игры договариваются заранее, о ком пойдет речь.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Например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dirty="0"/>
              <a:t> про котенка:  подобрать слова про то, какой он – пушистый, ласковый, усатый, зеленоглазый…</a:t>
            </a:r>
          </a:p>
          <a:p>
            <a:r>
              <a:rPr lang="ru-RU" sz="2400" dirty="0"/>
              <a:t>Подобрать слова про то, что он может делать – лакает, мяукает…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Если </a:t>
            </a:r>
            <a:r>
              <a:rPr lang="ru-RU" sz="2400" dirty="0"/>
              <a:t>ребенок не может сразу назвать слово или повторяет уже </a:t>
            </a:r>
            <a:r>
              <a:rPr lang="ru-RU" sz="2400" dirty="0" smtClean="0"/>
              <a:t>названное, то </a:t>
            </a:r>
            <a:r>
              <a:rPr lang="ru-RU" sz="2400" dirty="0"/>
              <a:t>он выходит из круга.   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5717139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369" y="859497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можно объединить в четыре основные группы: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8581" y="1841922"/>
            <a:ext cx="7671851" cy="4062651"/>
            <a:chOff x="788581" y="1841922"/>
            <a:chExt cx="7950755" cy="406265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88581" y="1841922"/>
              <a:ext cx="199950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C00000"/>
                  </a:solidFill>
                </a:rPr>
                <a:t>1. группа </a:t>
              </a:r>
              <a:r>
                <a:rPr lang="ru-RU" sz="2000" dirty="0" smtClean="0">
                  <a:solidFill>
                    <a:srgbClr val="7030A0"/>
                  </a:solidFill>
                </a:rPr>
                <a:t>– в  </a:t>
              </a:r>
              <a:r>
                <a:rPr lang="ru-RU" sz="1600" dirty="0">
                  <a:solidFill>
                    <a:srgbClr val="7030A0"/>
                  </a:solidFill>
                </a:rPr>
                <a:t>эту группу входят игры, которые формируют умение выделять существенные признаки предметов и явлений: «Магазин», «Радио», «Да – нет»</a:t>
              </a:r>
              <a:r>
                <a:rPr lang="en-US" sz="1600" dirty="0">
                  <a:solidFill>
                    <a:srgbClr val="7030A0"/>
                  </a:solidFill>
                </a:rPr>
                <a:t> </a:t>
              </a:r>
              <a:r>
                <a:rPr lang="ru-RU" sz="1600" dirty="0">
                  <a:solidFill>
                    <a:srgbClr val="7030A0"/>
                  </a:solidFill>
                </a:rPr>
                <a:t>и др.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71800" y="1887335"/>
              <a:ext cx="212995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2. группа </a:t>
              </a:r>
              <a:r>
                <a:rPr lang="ru-RU" dirty="0" smtClean="0">
                  <a:solidFill>
                    <a:srgbClr val="C00000"/>
                  </a:solidFill>
                </a:rPr>
                <a:t>-  </a:t>
              </a:r>
              <a:r>
                <a:rPr lang="ru-RU" dirty="0">
                  <a:solidFill>
                    <a:srgbClr val="00B050"/>
                  </a:solidFill>
                </a:rPr>
                <a:t>и</a:t>
              </a:r>
              <a:r>
                <a:rPr lang="ru-RU" dirty="0" smtClean="0">
                  <a:solidFill>
                    <a:srgbClr val="00B050"/>
                  </a:solidFill>
                </a:rPr>
                <a:t>гры</a:t>
              </a:r>
              <a:r>
                <a:rPr lang="ru-RU" dirty="0">
                  <a:solidFill>
                    <a:srgbClr val="00B050"/>
                  </a:solidFill>
                </a:rPr>
                <a:t>, </a:t>
              </a:r>
              <a:r>
                <a:rPr lang="ru-RU" sz="1600" dirty="0">
                  <a:solidFill>
                    <a:srgbClr val="00B050"/>
                  </a:solidFill>
                </a:rPr>
                <a:t>используемые для развития у детей умения сравнивать, сопоставлять, замечать различия, делать правильные умозаключения: «Похож – не похож», «Кто больше заметит небылиц?»</a:t>
              </a:r>
              <a:r>
                <a:rPr lang="en-US" sz="1600" dirty="0">
                  <a:solidFill>
                    <a:srgbClr val="00B050"/>
                  </a:solidFill>
                </a:rPr>
                <a:t> </a:t>
              </a:r>
              <a:r>
                <a:rPr lang="ru-RU" sz="1600" dirty="0">
                  <a:solidFill>
                    <a:srgbClr val="00B050"/>
                  </a:solidFill>
                </a:rPr>
                <a:t>и др.</a:t>
              </a:r>
            </a:p>
            <a:p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0259" y="1912080"/>
              <a:ext cx="2088232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3. </a:t>
              </a:r>
              <a:r>
                <a:rPr lang="ru-RU" b="1" dirty="0">
                  <a:solidFill>
                    <a:srgbClr val="C00000"/>
                  </a:solidFill>
                </a:rPr>
                <a:t>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игры, с помощью которых развивается умение обобщать и классифицировать предметы по различным признакам: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«Кому, что нужно?»,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«Назови три слова», «Назови одним словом»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</a:rPr>
                <a:t>и </a:t>
              </a:r>
              <a:r>
                <a:rPr lang="ru-RU" sz="1600" dirty="0" err="1">
                  <a:solidFill>
                    <a:srgbClr val="FF0000"/>
                  </a:solidFill>
                </a:rPr>
                <a:t>др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04248" y="1841922"/>
              <a:ext cx="1935088" cy="4062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4 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chemeClr val="tx2"/>
                  </a:solidFill>
                </a:rPr>
                <a:t>здесь игры на развитие внимания, сообразительности, быстроты мышления, выдержки, чувства юмора: «Испорченный телефон», «Краски», «Летает – не летает», «Белого и черного не называть»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</a:rPr>
                <a:t>и др.</a:t>
              </a:r>
            </a:p>
            <a:p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54461738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902" y="148478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16453665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95430"/>
            <a:ext cx="610242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раннего возраста дети учатся воспринимать произведения устного народного творчества: потешки, прибаутки, сказки, в которых даже самые маленькие чувствуют рифму, ритм. </a:t>
            </a:r>
          </a:p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работе с детьми раннего возраста используются и произведения современных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авторов (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</a:t>
            </a:r>
            <a:r>
              <a:rPr lang="ru-RU" sz="24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Барто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привлекают своей динамичностью, содержанием. Их легко иллюстрировать игрушками.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16750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1344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Речевые </a:t>
            </a:r>
            <a:r>
              <a:rPr lang="ru-RU" sz="3600" b="1" i="1" dirty="0" smtClean="0">
                <a:solidFill>
                  <a:srgbClr val="FF0000"/>
                </a:solidFill>
              </a:rPr>
              <a:t>игры </a:t>
            </a:r>
            <a:r>
              <a:rPr lang="ru-RU" sz="3600" b="1" i="1" dirty="0">
                <a:solidFill>
                  <a:srgbClr val="FF0000"/>
                </a:solidFill>
              </a:rPr>
              <a:t>и упражнения с детьми раннего возраста</a:t>
            </a:r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Игры </a:t>
            </a:r>
            <a:r>
              <a:rPr lang="ru-RU" sz="2400" b="1" dirty="0"/>
              <a:t>для уточнения и закрепления правильного произношения звуков</a:t>
            </a:r>
            <a:br>
              <a:rPr lang="ru-RU" sz="2400" b="1" dirty="0"/>
            </a:br>
            <a:r>
              <a:rPr lang="ru-RU" sz="2400" b="1" dirty="0">
                <a:solidFill>
                  <a:srgbClr val="002060"/>
                </a:solidFill>
              </a:rPr>
              <a:t>«Покажи, как плачет Ляля»,  «Самолёт», «Лошадка», «У Ляли болят зубки» и др.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u="sng" dirty="0" err="1" smtClean="0">
                <a:solidFill>
                  <a:srgbClr val="FF0000"/>
                </a:solidFill>
              </a:rPr>
              <a:t>Используйтся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звукоподражания: 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мышка пищит - пи-пи-пи;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машина гудит - би-би-би;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лягушка квакает - </a:t>
            </a:r>
            <a:r>
              <a:rPr lang="ru-RU" sz="2000" b="1" dirty="0" err="1">
                <a:solidFill>
                  <a:srgbClr val="FF0000"/>
                </a:solidFill>
              </a:rPr>
              <a:t>ква-ква-ква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молоток стучит - тук-тук-тук;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дудка дудит - </a:t>
            </a:r>
            <a:r>
              <a:rPr lang="ru-RU" sz="2000" b="1" dirty="0" err="1">
                <a:solidFill>
                  <a:srgbClr val="FF0000"/>
                </a:solidFill>
              </a:rPr>
              <a:t>ду-ду-ду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покатаемся на лошадке - но-но-но;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малыш смеётся - ха-ха-ха;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звонок звенит - динь-динь.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51487109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«Кто </a:t>
            </a:r>
            <a:r>
              <a:rPr lang="ru-RU" sz="4400" b="1" dirty="0">
                <a:solidFill>
                  <a:srgbClr val="FF0000"/>
                </a:solidFill>
              </a:rPr>
              <a:t>дольше</a:t>
            </a:r>
            <a:r>
              <a:rPr lang="ru-RU" sz="4400" b="1" dirty="0" smtClean="0">
                <a:solidFill>
                  <a:srgbClr val="FF0000"/>
                </a:solidFill>
              </a:rPr>
              <a:t>?»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>
                <a:solidFill>
                  <a:srgbClr val="00B050"/>
                </a:solidFill>
              </a:rPr>
              <a:t>В этой игре очень простые правила. Например, кто дольше протянет звук «а», «у» или любой другой гласный. Тянуть можно и некоторые согласные. Все дети любят играть в </a:t>
            </a:r>
            <a:r>
              <a:rPr lang="ru-RU" sz="2400" b="1" dirty="0" smtClean="0">
                <a:solidFill>
                  <a:srgbClr val="00B050"/>
                </a:solidFill>
              </a:rPr>
              <a:t>эту игру.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3014" name="Picture 6" descr="http://vb2.userdocs.ru/pars_docs/refs/448/447021/447021_html_m1e10c98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822568" cy="18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67106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Упражнение для языка «Лошадка»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◈ Как играем; предложите ребенку поцокать, как лошадка. Цокать нужно язычком, прижимая его к альвеолам верхних зубов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038513"/>
      </p:ext>
    </p:extLst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1891</Words>
  <Application>Microsoft Office PowerPoint</Application>
  <PresentationFormat>Экран (4:3)</PresentationFormat>
  <Paragraphs>225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«Речевое развитие 3-4летнего ребёнка. Профилактика нарушений  звукопроизношения»</dc:title>
  <dc:creator>HOME</dc:creator>
  <cp:lastModifiedBy>ADMIN</cp:lastModifiedBy>
  <cp:revision>156</cp:revision>
  <dcterms:created xsi:type="dcterms:W3CDTF">2015-10-31T02:49:47Z</dcterms:created>
  <dcterms:modified xsi:type="dcterms:W3CDTF">2020-10-19T13:09:05Z</dcterms:modified>
</cp:coreProperties>
</file>